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0"/>
  </p:handoutMasterIdLst>
  <p:sldIdLst>
    <p:sldId id="485" r:id="rId3"/>
    <p:sldId id="275" r:id="rId5"/>
    <p:sldId id="693" r:id="rId6"/>
    <p:sldId id="722" r:id="rId7"/>
    <p:sldId id="702" r:id="rId8"/>
    <p:sldId id="721" r:id="rId9"/>
    <p:sldId id="720" r:id="rId10"/>
    <p:sldId id="723" r:id="rId11"/>
    <p:sldId id="703" r:id="rId12"/>
    <p:sldId id="694" r:id="rId13"/>
    <p:sldId id="695" r:id="rId14"/>
    <p:sldId id="696" r:id="rId15"/>
    <p:sldId id="697" r:id="rId16"/>
    <p:sldId id="699" r:id="rId17"/>
    <p:sldId id="724" r:id="rId18"/>
    <p:sldId id="670" r:id="rId19"/>
  </p:sldIdLst>
  <p:sldSz cx="9144000" cy="5143500" type="screen16x9"/>
  <p:notesSz cx="6858000" cy="9144000"/>
  <p:custDataLst>
    <p:tags r:id="rId24"/>
  </p:custDataLst>
  <p:defaultTex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39700"/>
    <a:srgbClr val="909090"/>
    <a:srgbClr val="454545"/>
    <a:srgbClr val="FF8607"/>
    <a:srgbClr val="282828"/>
    <a:srgbClr val="071F65"/>
    <a:srgbClr val="006C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7" autoAdjust="0"/>
    <p:restoredTop sz="95494" autoAdjust="0"/>
  </p:normalViewPr>
  <p:slideViewPr>
    <p:cSldViewPr snapToGrid="0" snapToObjects="1">
      <p:cViewPr>
        <p:scale>
          <a:sx n="130" d="100"/>
          <a:sy n="130" d="100"/>
        </p:scale>
        <p:origin x="-354" y="-258"/>
      </p:cViewPr>
      <p:guideLst>
        <p:guide orient="horz" pos="1519"/>
        <p:guide orient="horz" pos="605"/>
        <p:guide orient="horz" pos="2908"/>
        <p:guide pos="2953"/>
        <p:guide pos="316"/>
        <p:guide pos="54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0.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B18F8A-74B5-9148-A891-627592061A38}"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768D9-5829-CA4C-800C-5932EF9830F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6ACD6-F780-4A47-B5D9-D292A4BD6F8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2715C-60D8-4442-95C1-470452B8606C}"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f hdr="0" ftr="0" dt="0"/>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8136860" y="4786900"/>
            <a:ext cx="820283" cy="276999"/>
          </a:xfrm>
          <a:prstGeom prst="rect">
            <a:avLst/>
          </a:prstGeom>
        </p:spPr>
        <p:txBody>
          <a:bodyPr lIns="68580" tIns="34290" rIns="68580" bIns="34290"/>
          <a:lstStyle/>
          <a:p>
            <a:pPr algn="ct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fld>
            <a:r>
              <a:rPr lang="zh-CN" altLang="en-US" sz="1200" dirty="0">
                <a:solidFill>
                  <a:schemeClr val="tx1">
                    <a:lumMod val="65000"/>
                    <a:lumOff val="35000"/>
                  </a:schemeClr>
                </a:solidFill>
              </a:rPr>
              <a:t>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页</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hf hdr="0" dt="0"/>
  <p:txStyles>
    <p:titleStyle>
      <a:lvl1pPr algn="l" defTabSz="685800" rtl="0" eaLnBrk="1" latinLnBrk="0" hangingPunct="1">
        <a:lnSpc>
          <a:spcPct val="90000"/>
        </a:lnSpc>
        <a:spcBef>
          <a:spcPct val="0"/>
        </a:spcBef>
        <a:buNone/>
        <a:defRPr sz="24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267970" indent="-267970" algn="just" defTabSz="685800" rtl="0" eaLnBrk="1" latinLnBrk="0" hangingPunct="1">
        <a:lnSpc>
          <a:spcPct val="110000"/>
        </a:lnSpc>
        <a:spcBef>
          <a:spcPts val="1350"/>
        </a:spcBef>
        <a:spcAft>
          <a:spcPts val="0"/>
        </a:spcAft>
        <a:buClr>
          <a:schemeClr val="accent2">
            <a:lumMod val="75000"/>
          </a:schemeClr>
        </a:buClr>
        <a:buSzPct val="70000"/>
        <a:buFont typeface="Wingdings 2" panose="05020102010507070707" pitchFamily="18" charset="2"/>
        <a:buChar char=""/>
        <a:defRPr sz="1500" kern="1200" baseline="0">
          <a:solidFill>
            <a:srgbClr val="071F65"/>
          </a:solidFill>
          <a:latin typeface="Arial" panose="020B0604020202020204" pitchFamily="34" charset="0"/>
          <a:ea typeface="微软雅黑" panose="020B0503020204020204" pitchFamily="34" charset="-122"/>
          <a:cs typeface="+mn-cs"/>
        </a:defRPr>
      </a:lvl1pPr>
      <a:lvl2pPr marL="267970" indent="-267970" algn="just" defTabSz="685800" rtl="0" eaLnBrk="1" latinLnBrk="0" hangingPunct="1">
        <a:lnSpc>
          <a:spcPct val="130000"/>
        </a:lnSpc>
        <a:spcBef>
          <a:spcPts val="0"/>
        </a:spcBef>
        <a:spcAft>
          <a:spcPts val="450"/>
        </a:spcAft>
        <a:buClr>
          <a:schemeClr val="accent2">
            <a:lumMod val="60000"/>
            <a:lumOff val="40000"/>
          </a:schemeClr>
        </a:buClr>
        <a:buFont typeface="幼圆" panose="02010509060101010101" pitchFamily="49" charset="-122"/>
        <a:buChar char=" "/>
        <a:defRPr sz="1200" kern="1200" baseline="0">
          <a:solidFill>
            <a:srgbClr val="071F65"/>
          </a:solidFill>
          <a:latin typeface="幼圆" panose="02010509060101010101" pitchFamily="49" charset="-122"/>
          <a:ea typeface="幼圆" panose="02010509060101010101" pitchFamily="49"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54025" y="1462405"/>
            <a:ext cx="1624330" cy="2218055"/>
          </a:xfrm>
          <a:prstGeom prst="rect">
            <a:avLst/>
          </a:prstGeom>
        </p:spPr>
      </p:pic>
      <p:sp>
        <p:nvSpPr>
          <p:cNvPr id="23" name="矩形 22"/>
          <p:cNvSpPr/>
          <p:nvPr/>
        </p:nvSpPr>
        <p:spPr>
          <a:xfrm>
            <a:off x="2282190" y="1891030"/>
            <a:ext cx="6991985" cy="1360805"/>
          </a:xfrm>
          <a:prstGeom prst="rect">
            <a:avLst/>
          </a:prstGeom>
        </p:spPr>
        <p:txBody>
          <a:bodyPr wrap="square" lIns="68580" tIns="34290" rIns="68580" bIns="34290">
            <a:spAutoFit/>
          </a:bodyPr>
          <a:lstStyle/>
          <a:p>
            <a:r>
              <a:rPr lang="zh-CN" altLang="en-US" sz="2800" b="1" dirty="0">
                <a:latin typeface="+mj-ea"/>
                <a:ea typeface="+mj-ea"/>
              </a:rPr>
              <a:t>Gated dynamic convolutions with deep layer fusion for abstractive document summarization</a:t>
            </a:r>
            <a:endParaRPr lang="zh-CN" altLang="en-US" sz="2800" b="1" dirty="0">
              <a:latin typeface="+mj-ea"/>
              <a:ea typeface="+mj-ea"/>
            </a:endParaRPr>
          </a:p>
        </p:txBody>
      </p:sp>
      <p:cxnSp>
        <p:nvCxnSpPr>
          <p:cNvPr id="24" name="直接连接符 23"/>
          <p:cNvCxnSpPr/>
          <p:nvPr/>
        </p:nvCxnSpPr>
        <p:spPr>
          <a:xfrm flipH="1">
            <a:off x="2282231" y="3375144"/>
            <a:ext cx="50318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150776" y="3996603"/>
            <a:ext cx="1426210" cy="283845"/>
          </a:xfrm>
          <a:prstGeom prst="rect">
            <a:avLst/>
          </a:prstGeom>
        </p:spPr>
        <p:txBody>
          <a:bodyPr wrap="none" lIns="68580" tIns="34290" rIns="68580" bIns="34290">
            <a:spAutoFit/>
          </a:bodyPr>
          <a:p>
            <a:r>
              <a:rPr kumimoji="1" lang="en-US" altLang="zh-CN" b="1" dirty="0">
                <a:solidFill>
                  <a:srgbClr val="071F65"/>
                </a:solidFill>
                <a:latin typeface="微软雅黑" panose="020B0503020204020204" pitchFamily="34" charset="-122"/>
                <a:ea typeface="微软雅黑" panose="020B0503020204020204" pitchFamily="34" charset="-122"/>
                <a:cs typeface="微软雅黑" panose="020B0503020204020204" pitchFamily="34" charset="-122"/>
              </a:rPr>
              <a:t>Sharer</a:t>
            </a:r>
            <a:r>
              <a:rPr kumimoji="1" lang="zh-CN" altLang="en-US" b="1" dirty="0" smtClean="0">
                <a:solidFill>
                  <a:srgbClr val="071F65"/>
                </a:solidFill>
                <a:latin typeface="微软雅黑" panose="020B0503020204020204" pitchFamily="34" charset="-122"/>
                <a:ea typeface="微软雅黑" panose="020B0503020204020204" pitchFamily="34" charset="-122"/>
                <a:cs typeface="微软雅黑" panose="020B0503020204020204" pitchFamily="34" charset="-122"/>
              </a:rPr>
              <a:t>：段志丽</a:t>
            </a:r>
            <a:endParaRPr kumimoji="1" lang="zh-CN" altLang="en-US" b="1" dirty="0" smtClean="0">
              <a:solidFill>
                <a:srgbClr val="071F65"/>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a:spLocks noChangeArrowheads="1"/>
          </p:cNvSpPr>
          <p:nvPr/>
        </p:nvSpPr>
        <p:spPr bwMode="auto">
          <a:xfrm>
            <a:off x="4869180" y="61595"/>
            <a:ext cx="3997325"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1800" dirty="0" smtClean="0">
                <a:solidFill>
                  <a:schemeClr val="accent1"/>
                </a:solidFill>
                <a:latin typeface="Times New Roman" panose="02020603050405020304" charset="0"/>
                <a:cs typeface="Times New Roman" panose="02020603050405020304" charset="0"/>
                <a:sym typeface="+mn-ea"/>
              </a:rPr>
              <a:t>To summarize, </a:t>
            </a:r>
            <a:endParaRPr lang="zh-CN" altLang="en-US" sz="1800" dirty="0" smtClean="0">
              <a:solidFill>
                <a:schemeClr val="accent1"/>
              </a:solidFill>
              <a:latin typeface="Times New Roman" panose="02020603050405020304" charset="0"/>
              <a:cs typeface="Times New Roman" panose="02020603050405020304" charset="0"/>
              <a:sym typeface="+mn-ea"/>
            </a:endParaRPr>
          </a:p>
          <a:p>
            <a:pPr algn="l">
              <a:buNone/>
            </a:pPr>
            <a:r>
              <a:rPr lang="en-US" altLang="zh-CN" sz="1800" dirty="0" smtClean="0">
                <a:solidFill>
                  <a:schemeClr val="accent1"/>
                </a:solidFill>
                <a:latin typeface="Times New Roman" panose="02020603050405020304" charset="0"/>
                <a:cs typeface="Times New Roman" panose="02020603050405020304" charset="0"/>
                <a:sym typeface="+mn-ea"/>
              </a:rPr>
              <a:t>0.</a:t>
            </a:r>
            <a:r>
              <a:rPr lang="zh-CN" altLang="en-US" sz="1800" dirty="0" smtClean="0">
                <a:solidFill>
                  <a:schemeClr val="accent1"/>
                </a:solidFill>
                <a:latin typeface="Times New Roman" panose="02020603050405020304" charset="0"/>
                <a:cs typeface="Times New Roman" panose="02020603050405020304" charset="0"/>
                <a:sym typeface="+mn-ea"/>
              </a:rPr>
              <a:t>we use dynamic convolutions as a base architecture to handle the long inputs of the document summarization task. </a:t>
            </a:r>
            <a:endParaRPr lang="zh-CN" altLang="en-US" sz="1800" dirty="0" smtClean="0">
              <a:solidFill>
                <a:schemeClr val="accent1"/>
              </a:solidFill>
              <a:latin typeface="Times New Roman" panose="02020603050405020304" charset="0"/>
              <a:cs typeface="Times New Roman" panose="02020603050405020304" charset="0"/>
              <a:sym typeface="+mn-ea"/>
            </a:endParaRPr>
          </a:p>
          <a:p>
            <a:pPr algn="l">
              <a:buNone/>
            </a:pPr>
            <a:r>
              <a:rPr lang="en-US" altLang="zh-CN" sz="1800" dirty="0" smtClean="0">
                <a:solidFill>
                  <a:schemeClr val="accent1"/>
                </a:solidFill>
                <a:latin typeface="Times New Roman" panose="02020603050405020304" charset="0"/>
                <a:cs typeface="Times New Roman" panose="02020603050405020304" charset="0"/>
                <a:sym typeface="+mn-ea"/>
              </a:rPr>
              <a:t>1.</a:t>
            </a:r>
            <a:r>
              <a:rPr lang="zh-CN" altLang="en-US" sz="1800" dirty="0" smtClean="0">
                <a:solidFill>
                  <a:schemeClr val="accent1"/>
                </a:solidFill>
                <a:latin typeface="Times New Roman" panose="02020603050405020304" charset="0"/>
                <a:cs typeface="Times New Roman" panose="02020603050405020304" charset="0"/>
                <a:sym typeface="+mn-ea"/>
              </a:rPr>
              <a:t>We inject POS information into the lowest dynamic convolution layer so that the model may more easily extract features from salient keywords in the lower layers. </a:t>
            </a:r>
            <a:endParaRPr lang="zh-CN" altLang="en-US" sz="1800" dirty="0" smtClean="0">
              <a:solidFill>
                <a:schemeClr val="accent1"/>
              </a:solidFill>
              <a:latin typeface="Times New Roman" panose="02020603050405020304" charset="0"/>
              <a:cs typeface="Times New Roman" panose="02020603050405020304" charset="0"/>
              <a:sym typeface="+mn-ea"/>
            </a:endParaRPr>
          </a:p>
          <a:p>
            <a:pPr algn="l">
              <a:buNone/>
            </a:pPr>
            <a:r>
              <a:rPr lang="en-US" altLang="zh-CN" sz="1800" dirty="0" smtClean="0">
                <a:solidFill>
                  <a:schemeClr val="accent1"/>
                </a:solidFill>
                <a:latin typeface="Times New Roman" panose="02020603050405020304" charset="0"/>
                <a:cs typeface="Times New Roman" panose="02020603050405020304" charset="0"/>
                <a:sym typeface="+mn-ea"/>
              </a:rPr>
              <a:t>2.</a:t>
            </a:r>
            <a:r>
              <a:rPr lang="zh-CN" altLang="en-US" sz="1800" dirty="0" smtClean="0">
                <a:solidFill>
                  <a:schemeClr val="accent1"/>
                </a:solidFill>
                <a:latin typeface="Times New Roman" panose="02020603050405020304" charset="0"/>
                <a:cs typeface="Times New Roman" panose="02020603050405020304" charset="0"/>
                <a:sym typeface="+mn-ea"/>
              </a:rPr>
              <a:t>We also propose a fusion layer that assembles useful features from the lower layers.</a:t>
            </a:r>
            <a:endParaRPr lang="zh-CN" altLang="en-US" sz="1800" dirty="0" smtClean="0">
              <a:solidFill>
                <a:schemeClr val="accent1"/>
              </a:solidFill>
              <a:latin typeface="Times New Roman" panose="02020603050405020304" charset="0"/>
              <a:cs typeface="Times New Roman" panose="02020603050405020304" charset="0"/>
              <a:sym typeface="+mn-ea"/>
            </a:endParaRPr>
          </a:p>
          <a:p>
            <a:pPr algn="l">
              <a:buNone/>
            </a:pPr>
            <a:r>
              <a:rPr lang="en-US" altLang="zh-CN" sz="1800" dirty="0" smtClean="0">
                <a:solidFill>
                  <a:schemeClr val="accent1"/>
                </a:solidFill>
                <a:latin typeface="Times New Roman" panose="02020603050405020304" charset="0"/>
                <a:cs typeface="Times New Roman" panose="02020603050405020304" charset="0"/>
                <a:sym typeface="+mn-ea"/>
              </a:rPr>
              <a:t>3.</a:t>
            </a:r>
            <a:r>
              <a:rPr lang="zh-CN" altLang="en-US" sz="1800" dirty="0" smtClean="0">
                <a:solidFill>
                  <a:schemeClr val="accent1"/>
                </a:solidFill>
                <a:latin typeface="Times New Roman" panose="02020603050405020304" charset="0"/>
                <a:cs typeface="Times New Roman" panose="02020603050405020304" charset="0"/>
                <a:sym typeface="+mn-ea"/>
              </a:rPr>
              <a:t> we apply a gating mechanism that is capable of retaining and reusing representations from previous layers, allowing for the construction of rich intermediate layer representations.</a:t>
            </a:r>
            <a:endParaRPr lang="zh-CN" altLang="en-US" sz="1800" dirty="0" smtClean="0">
              <a:solidFill>
                <a:schemeClr val="accent1"/>
              </a:solidFill>
              <a:latin typeface="Times New Roman" panose="02020603050405020304" charset="0"/>
              <a:cs typeface="Times New Roman" panose="02020603050405020304" charset="0"/>
              <a:sym typeface="+mn-ea"/>
            </a:endParaRPr>
          </a:p>
        </p:txBody>
      </p:sp>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4" name="图片 3" descr="3%Z{DK9LBQAQ3%`V~{3@NOP"/>
          <p:cNvPicPr>
            <a:picLocks noChangeAspect="1"/>
          </p:cNvPicPr>
          <p:nvPr>
            <p:custDataLst>
              <p:tags r:id="rId1"/>
            </p:custDataLst>
          </p:nvPr>
        </p:nvPicPr>
        <p:blipFill>
          <a:blip r:embed="rId2"/>
          <a:stretch>
            <a:fillRect/>
          </a:stretch>
        </p:blipFill>
        <p:spPr>
          <a:xfrm>
            <a:off x="501650" y="0"/>
            <a:ext cx="4101465" cy="5142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a:spLocks noChangeArrowheads="1"/>
          </p:cNvSpPr>
          <p:nvPr/>
        </p:nvSpPr>
        <p:spPr bwMode="auto">
          <a:xfrm>
            <a:off x="501650" y="178435"/>
            <a:ext cx="2240280"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en-US" altLang="zh-CN" sz="2400" b="1" dirty="0">
                <a:solidFill>
                  <a:schemeClr val="accent1"/>
                </a:solidFill>
                <a:sym typeface="微软雅黑" panose="020B0503020204020204" pitchFamily="34" charset="-122"/>
              </a:rPr>
              <a:t>Experiment </a:t>
            </a:r>
            <a:endParaRPr lang="zh-CN" altLang="en-US" sz="2400" b="1" dirty="0" smtClean="0">
              <a:solidFill>
                <a:schemeClr val="accent1"/>
              </a:solidFill>
              <a:latin typeface="Arial" panose="020B0604020202020204" pitchFamily="34" charset="0"/>
              <a:sym typeface="+mn-ea"/>
            </a:endParaRPr>
          </a:p>
        </p:txBody>
      </p:sp>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3" name="图片 2" descr="OW0MWBC682OK9`LGU9G7O74"/>
          <p:cNvPicPr>
            <a:picLocks noChangeAspect="1"/>
          </p:cNvPicPr>
          <p:nvPr/>
        </p:nvPicPr>
        <p:blipFill>
          <a:blip r:embed="rId1"/>
          <a:stretch>
            <a:fillRect/>
          </a:stretch>
        </p:blipFill>
        <p:spPr>
          <a:xfrm>
            <a:off x="238125" y="836930"/>
            <a:ext cx="5107940" cy="3323590"/>
          </a:xfrm>
          <a:prstGeom prst="rect">
            <a:avLst/>
          </a:prstGeom>
        </p:spPr>
      </p:pic>
      <p:pic>
        <p:nvPicPr>
          <p:cNvPr id="6" name="图片 5" descr="`65H(){R`R4Z`YC3$3{5_%S"/>
          <p:cNvPicPr>
            <a:picLocks noChangeAspect="1"/>
          </p:cNvPicPr>
          <p:nvPr/>
        </p:nvPicPr>
        <p:blipFill>
          <a:blip r:embed="rId2"/>
          <a:stretch>
            <a:fillRect/>
          </a:stretch>
        </p:blipFill>
        <p:spPr>
          <a:xfrm>
            <a:off x="5774055" y="1756410"/>
            <a:ext cx="2547620" cy="2404110"/>
          </a:xfrm>
          <a:prstGeom prst="rect">
            <a:avLst/>
          </a:prstGeom>
        </p:spPr>
      </p:pic>
      <p:sp>
        <p:nvSpPr>
          <p:cNvPr id="9" name="文本框 8"/>
          <p:cNvSpPr txBox="1"/>
          <p:nvPr/>
        </p:nvSpPr>
        <p:spPr>
          <a:xfrm>
            <a:off x="1093470" y="4213860"/>
            <a:ext cx="6755130" cy="929640"/>
          </a:xfrm>
          <a:prstGeom prst="rect">
            <a:avLst/>
          </a:prstGeom>
          <a:noFill/>
        </p:spPr>
        <p:txBody>
          <a:bodyPr wrap="square" rtlCol="0" anchor="t">
            <a:spAutoFit/>
          </a:bodyPr>
          <a:p>
            <a:pPr>
              <a:lnSpc>
                <a:spcPct val="130000"/>
              </a:lnSpc>
            </a:pPr>
            <a:r>
              <a:rPr lang="zh-CN" altLang="en-US" sz="1400" dirty="0" smtClean="0">
                <a:latin typeface="Arial" panose="020B0604020202020204" pitchFamily="34" charset="0"/>
                <a:ea typeface="微软雅黑" panose="020B0503020204020204" pitchFamily="34" charset="-122"/>
              </a:rPr>
              <a:t>GDLF improvesthe baseline model via the addition of a gating mechanism, layer fusion, and POS augmentation, and shows a statistically significant improvement over DC on all ROUGE metrics on the three datasets.</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2" name="图片 1" descr="005{SIJ{QGQG(@ZR`)NSD1D"/>
          <p:cNvPicPr>
            <a:picLocks noChangeAspect="1"/>
          </p:cNvPicPr>
          <p:nvPr/>
        </p:nvPicPr>
        <p:blipFill>
          <a:blip r:embed="rId1"/>
          <a:stretch>
            <a:fillRect/>
          </a:stretch>
        </p:blipFill>
        <p:spPr>
          <a:xfrm>
            <a:off x="979170" y="901700"/>
            <a:ext cx="7451090" cy="3340100"/>
          </a:xfrm>
          <a:prstGeom prst="rect">
            <a:avLst/>
          </a:prstGeom>
        </p:spPr>
      </p:pic>
      <p:sp>
        <p:nvSpPr>
          <p:cNvPr id="3" name="矩形 2"/>
          <p:cNvSpPr>
            <a:spLocks noChangeArrowheads="1"/>
          </p:cNvSpPr>
          <p:nvPr/>
        </p:nvSpPr>
        <p:spPr bwMode="auto">
          <a:xfrm>
            <a:off x="501650" y="178435"/>
            <a:ext cx="2240280"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en-US" altLang="zh-CN" sz="2400" b="1" dirty="0">
                <a:solidFill>
                  <a:schemeClr val="accent1"/>
                </a:solidFill>
                <a:sym typeface="微软雅黑" panose="020B0503020204020204" pitchFamily="34" charset="-122"/>
              </a:rPr>
              <a:t>Experiment </a:t>
            </a:r>
            <a:endParaRPr lang="zh-CN" altLang="en-US" sz="2400" b="1" dirty="0" smtClean="0">
              <a:solidFill>
                <a:schemeClr val="accent1"/>
              </a:solidFill>
              <a:latin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3" name="图片 2" descr="T_ROV7_A1P]B]SBJ{VV$S3G"/>
          <p:cNvPicPr>
            <a:picLocks noChangeAspect="1"/>
          </p:cNvPicPr>
          <p:nvPr/>
        </p:nvPicPr>
        <p:blipFill>
          <a:blip r:embed="rId1"/>
          <a:srcRect r="-5522"/>
          <a:stretch>
            <a:fillRect/>
          </a:stretch>
        </p:blipFill>
        <p:spPr>
          <a:xfrm>
            <a:off x="916940" y="1064260"/>
            <a:ext cx="7707630" cy="3340735"/>
          </a:xfrm>
          <a:prstGeom prst="rect">
            <a:avLst/>
          </a:prstGeom>
        </p:spPr>
      </p:pic>
      <p:sp>
        <p:nvSpPr>
          <p:cNvPr id="5" name="矩形 4"/>
          <p:cNvSpPr>
            <a:spLocks noChangeArrowheads="1"/>
          </p:cNvSpPr>
          <p:nvPr/>
        </p:nvSpPr>
        <p:spPr bwMode="auto">
          <a:xfrm>
            <a:off x="501650" y="178435"/>
            <a:ext cx="2240280"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en-US" altLang="zh-CN" sz="2400" b="1" dirty="0">
                <a:solidFill>
                  <a:schemeClr val="accent1"/>
                </a:solidFill>
                <a:sym typeface="微软雅黑" panose="020B0503020204020204" pitchFamily="34" charset="-122"/>
              </a:rPr>
              <a:t>Experiment </a:t>
            </a:r>
            <a:endParaRPr lang="zh-CN" altLang="en-US" sz="2400" b="1" dirty="0" smtClean="0">
              <a:solidFill>
                <a:schemeClr val="accent1"/>
              </a:solidFill>
              <a:latin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3" name="图片 2" descr="[J88}FJ9D[HHL)QOT{SO5WI"/>
          <p:cNvPicPr>
            <a:picLocks noChangeAspect="1"/>
          </p:cNvPicPr>
          <p:nvPr/>
        </p:nvPicPr>
        <p:blipFill>
          <a:blip r:embed="rId1"/>
          <a:stretch>
            <a:fillRect/>
          </a:stretch>
        </p:blipFill>
        <p:spPr>
          <a:xfrm>
            <a:off x="643255" y="1319530"/>
            <a:ext cx="4196715" cy="2943860"/>
          </a:xfrm>
          <a:prstGeom prst="rect">
            <a:avLst/>
          </a:prstGeom>
        </p:spPr>
      </p:pic>
      <p:sp>
        <p:nvSpPr>
          <p:cNvPr id="5" name="矩形 4"/>
          <p:cNvSpPr>
            <a:spLocks noChangeArrowheads="1"/>
          </p:cNvSpPr>
          <p:nvPr/>
        </p:nvSpPr>
        <p:spPr bwMode="auto">
          <a:xfrm>
            <a:off x="501650" y="178435"/>
            <a:ext cx="2240280"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en-US" altLang="zh-CN" sz="2400" b="1" dirty="0">
                <a:solidFill>
                  <a:schemeClr val="accent1"/>
                </a:solidFill>
                <a:sym typeface="微软雅黑" panose="020B0503020204020204" pitchFamily="34" charset="-122"/>
              </a:rPr>
              <a:t>Experiment </a:t>
            </a:r>
            <a:endParaRPr lang="zh-CN" altLang="en-US" sz="2400" b="1" dirty="0" smtClean="0">
              <a:solidFill>
                <a:schemeClr val="accent1"/>
              </a:solidFill>
              <a:latin typeface="Arial" panose="020B0604020202020204" pitchFamily="34" charset="0"/>
              <a:sym typeface="+mn-ea"/>
            </a:endParaRPr>
          </a:p>
        </p:txBody>
      </p:sp>
      <p:pic>
        <p:nvPicPr>
          <p:cNvPr id="7" name="图片 6"/>
          <p:cNvPicPr>
            <a:picLocks noChangeAspect="1"/>
          </p:cNvPicPr>
          <p:nvPr/>
        </p:nvPicPr>
        <p:blipFill>
          <a:blip r:embed="rId2"/>
          <a:srcRect t="-10671"/>
          <a:stretch>
            <a:fillRect/>
          </a:stretch>
        </p:blipFill>
        <p:spPr>
          <a:xfrm>
            <a:off x="5027295" y="1806575"/>
            <a:ext cx="3089910" cy="2456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 name="矩形 4"/>
          <p:cNvSpPr>
            <a:spLocks noChangeArrowheads="1"/>
          </p:cNvSpPr>
          <p:nvPr/>
        </p:nvSpPr>
        <p:spPr bwMode="auto">
          <a:xfrm>
            <a:off x="501650" y="178435"/>
            <a:ext cx="2240280"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en-US" altLang="zh-CN" sz="2400" b="1" dirty="0">
                <a:solidFill>
                  <a:schemeClr val="accent1"/>
                </a:solidFill>
                <a:sym typeface="微软雅黑" panose="020B0503020204020204" pitchFamily="34" charset="-122"/>
              </a:rPr>
              <a:t>Experiment </a:t>
            </a:r>
            <a:endParaRPr lang="zh-CN" altLang="en-US" sz="2400" b="1" dirty="0" smtClean="0">
              <a:solidFill>
                <a:schemeClr val="accent1"/>
              </a:solidFill>
              <a:latin typeface="Arial" panose="020B0604020202020204" pitchFamily="34" charset="0"/>
              <a:sym typeface="+mn-ea"/>
            </a:endParaRPr>
          </a:p>
        </p:txBody>
      </p:sp>
      <p:pic>
        <p:nvPicPr>
          <p:cNvPr id="4" name="图片 3" descr="_)[K}SO[H4R`W2DUA8Z`S90"/>
          <p:cNvPicPr>
            <a:picLocks noChangeAspect="1"/>
          </p:cNvPicPr>
          <p:nvPr/>
        </p:nvPicPr>
        <p:blipFill>
          <a:blip r:embed="rId1"/>
          <a:stretch>
            <a:fillRect/>
          </a:stretch>
        </p:blipFill>
        <p:spPr>
          <a:xfrm>
            <a:off x="501650" y="1008380"/>
            <a:ext cx="4434840" cy="3126740"/>
          </a:xfrm>
          <a:prstGeom prst="rect">
            <a:avLst/>
          </a:prstGeom>
        </p:spPr>
      </p:pic>
      <p:sp>
        <p:nvSpPr>
          <p:cNvPr id="7" name="文本框 6"/>
          <p:cNvSpPr txBox="1"/>
          <p:nvPr/>
        </p:nvSpPr>
        <p:spPr>
          <a:xfrm>
            <a:off x="5380355" y="848995"/>
            <a:ext cx="3287395" cy="3446145"/>
          </a:xfrm>
          <a:prstGeom prst="rect">
            <a:avLst/>
          </a:prstGeom>
          <a:noFill/>
        </p:spPr>
        <p:txBody>
          <a:bodyPr wrap="square" rtlCol="0" anchor="t">
            <a:spAutoFit/>
          </a:bodyPr>
          <a:p>
            <a:pPr>
              <a:lnSpc>
                <a:spcPct val="130000"/>
              </a:lnSpc>
            </a:pPr>
            <a:r>
              <a:rPr lang="zh-CN" altLang="en-US" sz="1400" dirty="0" smtClean="0">
                <a:latin typeface="Times New Roman" panose="02020603050405020304" charset="0"/>
                <a:ea typeface="微软雅黑" panose="020B0503020204020204" pitchFamily="34" charset="-122"/>
                <a:cs typeface="Times New Roman" panose="02020603050405020304" charset="0"/>
              </a:rPr>
              <a:t>We compared the extent of our model’s abstractiveness of writing summaries with that of baseline models and the gold-stan_x0002_dard summary. Table 8 shows the ratio of unique n-grams that are not present in the document for LEAD, PG, ConvS2S, T_x0002_ConvS2S, DC, GDLF, and GOLD (gold-standard summary). As can be seen, the ConvS2S models show the highest proportion of unique n-grams among the neural models, but is still worse than GOLD.</a:t>
            </a:r>
            <a:endParaRPr lang="zh-CN" altLang="en-US" sz="1400" dirty="0" smtClean="0">
              <a:latin typeface="Times New Roman" panose="02020603050405020304" charset="0"/>
              <a:ea typeface="微软雅黑" panose="020B0503020204020204" pitchFamily="34" charset="-122"/>
              <a:cs typeface="Times New Roman" panose="02020603050405020304" charset="0"/>
            </a:endParaRPr>
          </a:p>
        </p:txBody>
      </p:sp>
      <p:sp>
        <p:nvSpPr>
          <p:cNvPr id="2" name="矩形 1"/>
          <p:cNvSpPr/>
          <p:nvPr/>
        </p:nvSpPr>
        <p:spPr>
          <a:xfrm>
            <a:off x="388620" y="3261360"/>
            <a:ext cx="4547235" cy="373380"/>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304540" y="1938655"/>
            <a:ext cx="2622550" cy="837565"/>
          </a:xfrm>
          <a:prstGeom prst="rect">
            <a:avLst/>
          </a:prstGeom>
        </p:spPr>
        <p:txBody>
          <a:bodyPr wrap="square" lIns="68580" tIns="34290" rIns="68580" bIns="34290">
            <a:spAutoFit/>
          </a:bodyPr>
          <a:lstStyle/>
          <a:p>
            <a:r>
              <a:rPr lang="en-US" altLang="zh-CN" sz="5000" b="1" dirty="0" smtClean="0">
                <a:solidFill>
                  <a:srgbClr val="071F65"/>
                </a:solidFill>
                <a:latin typeface="+mj-ea"/>
                <a:ea typeface="+mj-ea"/>
              </a:rPr>
              <a:t>Thanks </a:t>
            </a:r>
            <a:endParaRPr lang="en-US" altLang="zh-CN" sz="5000" b="1" dirty="0" smtClean="0">
              <a:solidFill>
                <a:srgbClr val="071F65"/>
              </a:solidFill>
              <a:latin typeface="+mj-ea"/>
              <a:ea typeface="+mj-ea"/>
            </a:endParaRPr>
          </a:p>
        </p:txBody>
      </p:sp>
      <p:cxnSp>
        <p:nvCxnSpPr>
          <p:cNvPr id="28" name="直接连接符 27"/>
          <p:cNvCxnSpPr/>
          <p:nvPr/>
        </p:nvCxnSpPr>
        <p:spPr>
          <a:xfrm flipH="1">
            <a:off x="2542581" y="2900164"/>
            <a:ext cx="50318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5"/>
          <p:cNvSpPr>
            <a:spLocks noEditPoints="1"/>
          </p:cNvSpPr>
          <p:nvPr/>
        </p:nvSpPr>
        <p:spPr bwMode="auto">
          <a:xfrm>
            <a:off x="0" y="1164127"/>
            <a:ext cx="1790977" cy="2869814"/>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solidFill>
            <a:schemeClr val="accent1"/>
          </a:solidFill>
          <a:ln w="5" cap="flat">
            <a:solidFill>
              <a:srgbClr val="24211D"/>
            </a:solidFill>
            <a:prstDash val="solid"/>
            <a:miter lim="800000"/>
          </a:ln>
        </p:spPr>
        <p:txBody>
          <a:bodyPr vert="horz" wrap="square" lIns="91440" tIns="45720" rIns="91440" bIns="45720" numCol="1" anchor="t" anchorCtr="0" compatLnSpc="1"/>
          <a:lstStyle/>
          <a:p>
            <a:endParaRPr lang="zh-CN" altLang="en-US"/>
          </a:p>
        </p:txBody>
      </p:sp>
      <p:sp>
        <p:nvSpPr>
          <p:cNvPr id="32" name="Freeform 6"/>
          <p:cNvSpPr>
            <a:spLocks noEditPoints="1"/>
          </p:cNvSpPr>
          <p:nvPr/>
        </p:nvSpPr>
        <p:spPr bwMode="auto">
          <a:xfrm>
            <a:off x="1722420" y="2203161"/>
            <a:ext cx="137114" cy="1694253"/>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783455" y="1595755"/>
            <a:ext cx="4360545" cy="24809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In this paper, focus on the improvement of the model. There are three areas for improvement：</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l">
              <a:lnSpc>
                <a:spcPct val="130000"/>
              </a:lnSpc>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	 1. </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POS augmentation</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l">
              <a:lnSpc>
                <a:spcPct val="130000"/>
              </a:lnSpc>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2. Layer aggregation</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l">
              <a:lnSpc>
                <a:spcPct val="130000"/>
              </a:lnSpc>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3. Gating mechanism</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33" name="矩形 46"/>
          <p:cNvSpPr>
            <a:spLocks noChangeArrowheads="1"/>
          </p:cNvSpPr>
          <p:nvPr/>
        </p:nvSpPr>
        <p:spPr bwMode="auto">
          <a:xfrm>
            <a:off x="501588" y="178477"/>
            <a:ext cx="5652770"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400" b="1" dirty="0" smtClean="0">
                <a:solidFill>
                  <a:schemeClr val="accent1"/>
                </a:solidFill>
              </a:rPr>
              <a:t>The main contribution of the article</a:t>
            </a:r>
            <a:endParaRPr lang="zh-CN" altLang="en-US" sz="2400" b="1" dirty="0" smtClean="0">
              <a:solidFill>
                <a:schemeClr val="accent1"/>
              </a:solidFill>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4" name="图片 3" descr="3%Z{DK9LBQAQ3%`V~{3@NOP"/>
          <p:cNvPicPr>
            <a:picLocks noChangeAspect="1"/>
          </p:cNvPicPr>
          <p:nvPr>
            <p:custDataLst>
              <p:tags r:id="rId1"/>
            </p:custDataLst>
          </p:nvPr>
        </p:nvPicPr>
        <p:blipFill>
          <a:blip r:embed="rId2"/>
          <a:stretch>
            <a:fillRect/>
          </a:stretch>
        </p:blipFill>
        <p:spPr>
          <a:xfrm>
            <a:off x="772160" y="698500"/>
            <a:ext cx="3740150" cy="4275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bldLst>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4" name="图片 3" descr="3%Z{DK9LBQAQ3%`V~{3@NOP"/>
          <p:cNvPicPr>
            <a:picLocks noChangeAspect="1"/>
          </p:cNvPicPr>
          <p:nvPr>
            <p:custDataLst>
              <p:tags r:id="rId1"/>
            </p:custDataLst>
          </p:nvPr>
        </p:nvPicPr>
        <p:blipFill>
          <a:blip r:embed="rId2"/>
          <a:stretch>
            <a:fillRect/>
          </a:stretch>
        </p:blipFill>
        <p:spPr>
          <a:xfrm>
            <a:off x="501650" y="-6985"/>
            <a:ext cx="3875405" cy="5150485"/>
          </a:xfrm>
          <a:prstGeom prst="rect">
            <a:avLst/>
          </a:prstGeom>
        </p:spPr>
      </p:pic>
      <p:grpSp>
        <p:nvGrpSpPr>
          <p:cNvPr id="10" name="组合 9"/>
          <p:cNvGrpSpPr/>
          <p:nvPr/>
        </p:nvGrpSpPr>
        <p:grpSpPr>
          <a:xfrm>
            <a:off x="1706245" y="1816735"/>
            <a:ext cx="3122930" cy="3326765"/>
            <a:chOff x="2634" y="2871"/>
            <a:chExt cx="4918" cy="5239"/>
          </a:xfrm>
        </p:grpSpPr>
        <p:sp>
          <p:nvSpPr>
            <p:cNvPr id="7" name="椭圆 6"/>
            <p:cNvSpPr/>
            <p:nvPr/>
          </p:nvSpPr>
          <p:spPr>
            <a:xfrm>
              <a:off x="2634" y="6530"/>
              <a:ext cx="1319" cy="158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箭头连接符 7"/>
            <p:cNvCxnSpPr>
              <a:stCxn id="7" idx="0"/>
            </p:cNvCxnSpPr>
            <p:nvPr/>
          </p:nvCxnSpPr>
          <p:spPr>
            <a:xfrm flipV="1">
              <a:off x="3294" y="2871"/>
              <a:ext cx="4259" cy="3659"/>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501650" y="222250"/>
            <a:ext cx="1999615" cy="410845"/>
          </a:xfrm>
          <a:prstGeom prst="rect">
            <a:avLst/>
          </a:prstGeom>
          <a:noFill/>
        </p:spPr>
        <p:txBody>
          <a:bodyPr wrap="none" rtlCol="0">
            <a:spAutoFit/>
          </a:bodyPr>
          <a:p>
            <a:pPr algn="l">
              <a:lnSpc>
                <a:spcPct val="130000"/>
              </a:lnSpc>
            </a:pPr>
            <a:r>
              <a:rPr lang="zh-CN" altLang="en-US" sz="1600" b="1" dirty="0" smtClean="0">
                <a:latin typeface="Arial" panose="020B0604020202020204" pitchFamily="34" charset="0"/>
                <a:ea typeface="微软雅黑" panose="020B0503020204020204" pitchFamily="34" charset="-122"/>
              </a:rPr>
              <a:t>POS augmentation</a:t>
            </a:r>
            <a:endParaRPr lang="zh-CN" altLang="en-US" sz="1600" b="1" dirty="0" smtClean="0">
              <a:latin typeface="Arial" panose="020B0604020202020204" pitchFamily="34" charset="0"/>
              <a:ea typeface="微软雅黑" panose="020B0503020204020204" pitchFamily="34" charset="-122"/>
            </a:endParaRPr>
          </a:p>
        </p:txBody>
      </p:sp>
      <p:grpSp>
        <p:nvGrpSpPr>
          <p:cNvPr id="13" name="组合 12"/>
          <p:cNvGrpSpPr/>
          <p:nvPr/>
        </p:nvGrpSpPr>
        <p:grpSpPr>
          <a:xfrm>
            <a:off x="4830445" y="0"/>
            <a:ext cx="4155440" cy="2464435"/>
            <a:chOff x="7856" y="0"/>
            <a:chExt cx="6544" cy="3881"/>
          </a:xfrm>
        </p:grpSpPr>
        <p:pic>
          <p:nvPicPr>
            <p:cNvPr id="11" name="图片 10" descr="K4@JPGB05F3FL{99051K_HC"/>
            <p:cNvPicPr>
              <a:picLocks noChangeAspect="1"/>
            </p:cNvPicPr>
            <p:nvPr/>
          </p:nvPicPr>
          <p:blipFill>
            <a:blip r:embed="rId3"/>
            <a:stretch>
              <a:fillRect/>
            </a:stretch>
          </p:blipFill>
          <p:spPr>
            <a:xfrm>
              <a:off x="7856" y="0"/>
              <a:ext cx="6544" cy="3051"/>
            </a:xfrm>
            <a:prstGeom prst="rect">
              <a:avLst/>
            </a:prstGeom>
          </p:spPr>
        </p:pic>
        <p:pic>
          <p:nvPicPr>
            <p:cNvPr id="12" name="图片 11" descr="9BEX47ICME`]WK46)16BQYI"/>
            <p:cNvPicPr>
              <a:picLocks noChangeAspect="1"/>
            </p:cNvPicPr>
            <p:nvPr/>
          </p:nvPicPr>
          <p:blipFill>
            <a:blip r:embed="rId4"/>
            <a:stretch>
              <a:fillRect/>
            </a:stretch>
          </p:blipFill>
          <p:spPr>
            <a:xfrm>
              <a:off x="7856" y="2861"/>
              <a:ext cx="6544" cy="1020"/>
            </a:xfrm>
            <a:prstGeom prst="rect">
              <a:avLst/>
            </a:prstGeom>
          </p:spPr>
        </p:pic>
      </p:grpSp>
      <p:sp>
        <p:nvSpPr>
          <p:cNvPr id="14" name="文本框 13"/>
          <p:cNvSpPr txBox="1"/>
          <p:nvPr/>
        </p:nvSpPr>
        <p:spPr>
          <a:xfrm>
            <a:off x="4829810" y="2571115"/>
            <a:ext cx="4155440" cy="2331085"/>
          </a:xfrm>
          <a:prstGeom prst="rect">
            <a:avLst/>
          </a:prstGeom>
          <a:noFill/>
        </p:spPr>
        <p:txBody>
          <a:bodyPr wrap="square" rtlCol="0">
            <a:spAutoFit/>
          </a:bodyPr>
          <a:p>
            <a:pPr algn="l">
              <a:lnSpc>
                <a:spcPct val="130000"/>
              </a:lnSpc>
            </a:pPr>
            <a:r>
              <a:rPr lang="en-US" altLang="zh-CN" sz="1600" dirty="0" smtClean="0">
                <a:latin typeface="Times New Roman" panose="02020603050405020304" charset="0"/>
                <a:ea typeface="微软雅黑" panose="020B0503020204020204" pitchFamily="34" charset="-122"/>
                <a:cs typeface="Times New Roman" panose="02020603050405020304" charset="0"/>
              </a:rPr>
              <a:t>	We reason that explicit POS tags would allow the kernel function to recognize categories of words with similar grammatical properties that would be informative in determining the desired focus in the given context window.</a:t>
            </a:r>
            <a:endParaRPr lang="en-US" altLang="zh-CN" sz="1600" dirty="0" smtClean="0">
              <a:latin typeface="Times New Roman" panose="02020603050405020304" charset="0"/>
              <a:ea typeface="微软雅黑" panose="020B0503020204020204" pitchFamily="34" charset="-122"/>
              <a:cs typeface="Times New Roman" panose="02020603050405020304" charset="0"/>
            </a:endParaRPr>
          </a:p>
          <a:p>
            <a:pPr algn="l">
              <a:lnSpc>
                <a:spcPct val="130000"/>
              </a:lnSpc>
            </a:pPr>
            <a:r>
              <a:rPr lang="en-US" altLang="zh-CN" sz="1600" dirty="0" smtClean="0">
                <a:latin typeface="Times New Roman" panose="02020603050405020304" charset="0"/>
                <a:ea typeface="微软雅黑" panose="020B0503020204020204" pitchFamily="34" charset="-122"/>
                <a:cs typeface="Times New Roman" panose="02020603050405020304" charset="0"/>
              </a:rPr>
              <a:t>At generation time .. another challenging task and requires a large amount of computation.</a:t>
            </a:r>
            <a:endParaRPr lang="en-US" altLang="zh-CN" sz="1600" dirty="0" smtClean="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2" name="组合 11"/>
          <p:cNvGrpSpPr/>
          <p:nvPr/>
        </p:nvGrpSpPr>
        <p:grpSpPr>
          <a:xfrm>
            <a:off x="501650" y="0"/>
            <a:ext cx="4101465" cy="5149850"/>
            <a:chOff x="790" y="0"/>
            <a:chExt cx="6459" cy="8110"/>
          </a:xfrm>
        </p:grpSpPr>
        <p:pic>
          <p:nvPicPr>
            <p:cNvPr id="4" name="图片 3" descr="3%Z{DK9LBQAQ3%`V~{3@NOP"/>
            <p:cNvPicPr>
              <a:picLocks noChangeAspect="1"/>
            </p:cNvPicPr>
            <p:nvPr>
              <p:custDataLst>
                <p:tags r:id="rId1"/>
              </p:custDataLst>
            </p:nvPr>
          </p:nvPicPr>
          <p:blipFill>
            <a:blip r:embed="rId2"/>
            <a:stretch>
              <a:fillRect/>
            </a:stretch>
          </p:blipFill>
          <p:spPr>
            <a:xfrm>
              <a:off x="790" y="0"/>
              <a:ext cx="6103" cy="8111"/>
            </a:xfrm>
            <a:prstGeom prst="rect">
              <a:avLst/>
            </a:prstGeom>
          </p:spPr>
        </p:pic>
        <p:grpSp>
          <p:nvGrpSpPr>
            <p:cNvPr id="10" name="组合 9"/>
            <p:cNvGrpSpPr/>
            <p:nvPr/>
          </p:nvGrpSpPr>
          <p:grpSpPr>
            <a:xfrm>
              <a:off x="1529" y="1465"/>
              <a:ext cx="5721" cy="1625"/>
              <a:chOff x="-111" y="1464"/>
              <a:chExt cx="5721" cy="1625"/>
            </a:xfrm>
          </p:grpSpPr>
          <p:sp>
            <p:nvSpPr>
              <p:cNvPr id="7" name="椭圆 6"/>
              <p:cNvSpPr/>
              <p:nvPr/>
            </p:nvSpPr>
            <p:spPr>
              <a:xfrm>
                <a:off x="-111" y="2149"/>
                <a:ext cx="2443" cy="94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箭头连接符 7"/>
              <p:cNvCxnSpPr>
                <a:stCxn id="7" idx="0"/>
              </p:cNvCxnSpPr>
              <p:nvPr/>
            </p:nvCxnSpPr>
            <p:spPr>
              <a:xfrm flipV="1">
                <a:off x="1111" y="1464"/>
                <a:ext cx="4499" cy="68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pic>
        <p:nvPicPr>
          <p:cNvPr id="3" name="图片 2" descr="E]59(_PF[S@KA2X8H0R83}O"/>
          <p:cNvPicPr>
            <a:picLocks noChangeAspect="1"/>
          </p:cNvPicPr>
          <p:nvPr/>
        </p:nvPicPr>
        <p:blipFill>
          <a:blip r:embed="rId3"/>
          <a:stretch>
            <a:fillRect/>
          </a:stretch>
        </p:blipFill>
        <p:spPr>
          <a:xfrm>
            <a:off x="4695825" y="0"/>
            <a:ext cx="4326255" cy="3256280"/>
          </a:xfrm>
          <a:prstGeom prst="rect">
            <a:avLst/>
          </a:prstGeom>
        </p:spPr>
      </p:pic>
      <p:sp>
        <p:nvSpPr>
          <p:cNvPr id="2" name="文本框 1"/>
          <p:cNvSpPr txBox="1"/>
          <p:nvPr/>
        </p:nvSpPr>
        <p:spPr>
          <a:xfrm>
            <a:off x="522605" y="202565"/>
            <a:ext cx="1876425" cy="410845"/>
          </a:xfrm>
          <a:prstGeom prst="rect">
            <a:avLst/>
          </a:prstGeom>
          <a:noFill/>
        </p:spPr>
        <p:txBody>
          <a:bodyPr wrap="none" rtlCol="0">
            <a:spAutoFit/>
          </a:bodyPr>
          <a:p>
            <a:pPr algn="l">
              <a:lnSpc>
                <a:spcPct val="130000"/>
              </a:lnSpc>
            </a:pPr>
            <a:r>
              <a:rPr lang="zh-CN" altLang="en-US" sz="1600" b="1" dirty="0" smtClean="0">
                <a:latin typeface="Arial" panose="020B0604020202020204" pitchFamily="34" charset="0"/>
                <a:ea typeface="微软雅黑" panose="020B0503020204020204" pitchFamily="34" charset="-122"/>
              </a:rPr>
              <a:t>Deep layer fusion</a:t>
            </a:r>
            <a:endParaRPr lang="zh-CN" altLang="en-US" sz="1600" b="1" dirty="0" smtClean="0">
              <a:latin typeface="Arial" panose="020B0604020202020204" pitchFamily="34" charset="0"/>
              <a:ea typeface="微软雅黑" panose="020B0503020204020204" pitchFamily="34" charset="-122"/>
            </a:endParaRPr>
          </a:p>
        </p:txBody>
      </p:sp>
      <p:sp>
        <p:nvSpPr>
          <p:cNvPr id="14" name="文本框 13"/>
          <p:cNvSpPr txBox="1"/>
          <p:nvPr/>
        </p:nvSpPr>
        <p:spPr>
          <a:xfrm>
            <a:off x="4634865" y="3139440"/>
            <a:ext cx="4448175" cy="2011045"/>
          </a:xfrm>
          <a:prstGeom prst="rect">
            <a:avLst/>
          </a:prstGeom>
          <a:noFill/>
        </p:spPr>
        <p:txBody>
          <a:bodyPr wrap="square" rtlCol="0">
            <a:spAutoFit/>
          </a:bodyPr>
          <a:p>
            <a:pPr algn="l">
              <a:lnSpc>
                <a:spcPct val="130000"/>
              </a:lnSpc>
            </a:pPr>
            <a:r>
              <a:rPr lang="en-US" altLang="zh-CN" sz="1600" dirty="0" smtClean="0">
                <a:latin typeface="Times New Roman" panose="02020603050405020304" charset="0"/>
                <a:ea typeface="微软雅黑" panose="020B0503020204020204" pitchFamily="34" charset="-122"/>
                <a:cs typeface="Times New Roman" panose="02020603050405020304" charset="0"/>
              </a:rPr>
              <a:t>	1 most existing methods only  use the top layer of the encoder to generate output sequences, discarding any useful features located in the lower layers of the encoder. 2 a huge amount of additional parameters to fuse the encoder layers, leading to slower training and decoding. </a:t>
            </a:r>
            <a:endParaRPr lang="en-US" altLang="zh-CN" sz="1600" dirty="0" smtClean="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2" name="组合 11"/>
          <p:cNvGrpSpPr/>
          <p:nvPr/>
        </p:nvGrpSpPr>
        <p:grpSpPr>
          <a:xfrm>
            <a:off x="501650" y="0"/>
            <a:ext cx="4101465" cy="5149850"/>
            <a:chOff x="790" y="0"/>
            <a:chExt cx="6459" cy="8110"/>
          </a:xfrm>
        </p:grpSpPr>
        <p:pic>
          <p:nvPicPr>
            <p:cNvPr id="4" name="图片 3" descr="3%Z{DK9LBQAQ3%`V~{3@NOP"/>
            <p:cNvPicPr>
              <a:picLocks noChangeAspect="1"/>
            </p:cNvPicPr>
            <p:nvPr>
              <p:custDataLst>
                <p:tags r:id="rId1"/>
              </p:custDataLst>
            </p:nvPr>
          </p:nvPicPr>
          <p:blipFill>
            <a:blip r:embed="rId2"/>
            <a:stretch>
              <a:fillRect/>
            </a:stretch>
          </p:blipFill>
          <p:spPr>
            <a:xfrm>
              <a:off x="790" y="0"/>
              <a:ext cx="6103" cy="8111"/>
            </a:xfrm>
            <a:prstGeom prst="rect">
              <a:avLst/>
            </a:prstGeom>
          </p:spPr>
        </p:pic>
        <p:grpSp>
          <p:nvGrpSpPr>
            <p:cNvPr id="10" name="组合 9"/>
            <p:cNvGrpSpPr/>
            <p:nvPr/>
          </p:nvGrpSpPr>
          <p:grpSpPr>
            <a:xfrm>
              <a:off x="1529" y="1465"/>
              <a:ext cx="5721" cy="1625"/>
              <a:chOff x="-111" y="1464"/>
              <a:chExt cx="5721" cy="1625"/>
            </a:xfrm>
          </p:grpSpPr>
          <p:sp>
            <p:nvSpPr>
              <p:cNvPr id="7" name="椭圆 6"/>
              <p:cNvSpPr/>
              <p:nvPr/>
            </p:nvSpPr>
            <p:spPr>
              <a:xfrm>
                <a:off x="-111" y="2149"/>
                <a:ext cx="2443" cy="94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箭头连接符 7"/>
              <p:cNvCxnSpPr>
                <a:stCxn id="7" idx="0"/>
              </p:cNvCxnSpPr>
              <p:nvPr/>
            </p:nvCxnSpPr>
            <p:spPr>
              <a:xfrm flipV="1">
                <a:off x="1111" y="1464"/>
                <a:ext cx="4499" cy="68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pic>
        <p:nvPicPr>
          <p:cNvPr id="3" name="图片 2" descr="E]59(_PF[S@KA2X8H0R83}O"/>
          <p:cNvPicPr>
            <a:picLocks noChangeAspect="1"/>
          </p:cNvPicPr>
          <p:nvPr/>
        </p:nvPicPr>
        <p:blipFill>
          <a:blip r:embed="rId3"/>
          <a:stretch>
            <a:fillRect/>
          </a:stretch>
        </p:blipFill>
        <p:spPr>
          <a:xfrm>
            <a:off x="4695825" y="0"/>
            <a:ext cx="4326255" cy="3256280"/>
          </a:xfrm>
          <a:prstGeom prst="rect">
            <a:avLst/>
          </a:prstGeom>
        </p:spPr>
      </p:pic>
      <p:pic>
        <p:nvPicPr>
          <p:cNvPr id="13" name="图片 12" descr="IK6TP~_V]{8_(H(P1Q8IM[K"/>
          <p:cNvPicPr>
            <a:picLocks noChangeAspect="1"/>
          </p:cNvPicPr>
          <p:nvPr/>
        </p:nvPicPr>
        <p:blipFill>
          <a:blip r:embed="rId4"/>
          <a:stretch>
            <a:fillRect/>
          </a:stretch>
        </p:blipFill>
        <p:spPr>
          <a:xfrm>
            <a:off x="4818380" y="3450590"/>
            <a:ext cx="4082415" cy="1619250"/>
          </a:xfrm>
          <a:prstGeom prst="rect">
            <a:avLst/>
          </a:prstGeom>
        </p:spPr>
      </p:pic>
      <p:sp>
        <p:nvSpPr>
          <p:cNvPr id="2" name="文本框 1"/>
          <p:cNvSpPr txBox="1"/>
          <p:nvPr/>
        </p:nvSpPr>
        <p:spPr>
          <a:xfrm>
            <a:off x="522605" y="202565"/>
            <a:ext cx="1876425" cy="410845"/>
          </a:xfrm>
          <a:prstGeom prst="rect">
            <a:avLst/>
          </a:prstGeom>
          <a:noFill/>
        </p:spPr>
        <p:txBody>
          <a:bodyPr wrap="none" rtlCol="0">
            <a:spAutoFit/>
          </a:bodyPr>
          <a:p>
            <a:pPr algn="l">
              <a:lnSpc>
                <a:spcPct val="130000"/>
              </a:lnSpc>
            </a:pPr>
            <a:r>
              <a:rPr lang="zh-CN" altLang="en-US" sz="1600" b="1" dirty="0" smtClean="0">
                <a:latin typeface="Arial" panose="020B0604020202020204" pitchFamily="34" charset="0"/>
                <a:ea typeface="微软雅黑" panose="020B0503020204020204" pitchFamily="34" charset="-122"/>
              </a:rPr>
              <a:t>Deep layer fusion</a:t>
            </a:r>
            <a:endParaRPr lang="zh-CN" altLang="en-US" sz="1600" b="1"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nvGrpSpPr>
          <p:cNvPr id="12" name="组合 11"/>
          <p:cNvGrpSpPr/>
          <p:nvPr/>
        </p:nvGrpSpPr>
        <p:grpSpPr>
          <a:xfrm>
            <a:off x="501650" y="0"/>
            <a:ext cx="4101465" cy="5149850"/>
            <a:chOff x="790" y="0"/>
            <a:chExt cx="6459" cy="8110"/>
          </a:xfrm>
        </p:grpSpPr>
        <p:pic>
          <p:nvPicPr>
            <p:cNvPr id="4" name="图片 3" descr="3%Z{DK9LBQAQ3%`V~{3@NOP"/>
            <p:cNvPicPr>
              <a:picLocks noChangeAspect="1"/>
            </p:cNvPicPr>
            <p:nvPr>
              <p:custDataLst>
                <p:tags r:id="rId1"/>
              </p:custDataLst>
            </p:nvPr>
          </p:nvPicPr>
          <p:blipFill>
            <a:blip r:embed="rId2"/>
            <a:stretch>
              <a:fillRect/>
            </a:stretch>
          </p:blipFill>
          <p:spPr>
            <a:xfrm>
              <a:off x="790" y="0"/>
              <a:ext cx="6103" cy="8111"/>
            </a:xfrm>
            <a:prstGeom prst="rect">
              <a:avLst/>
            </a:prstGeom>
          </p:spPr>
        </p:pic>
        <p:grpSp>
          <p:nvGrpSpPr>
            <p:cNvPr id="10" name="组合 9"/>
            <p:cNvGrpSpPr/>
            <p:nvPr/>
          </p:nvGrpSpPr>
          <p:grpSpPr>
            <a:xfrm>
              <a:off x="1529" y="1465"/>
              <a:ext cx="5721" cy="1625"/>
              <a:chOff x="-111" y="1464"/>
              <a:chExt cx="5721" cy="1625"/>
            </a:xfrm>
          </p:grpSpPr>
          <p:sp>
            <p:nvSpPr>
              <p:cNvPr id="7" name="椭圆 6"/>
              <p:cNvSpPr/>
              <p:nvPr/>
            </p:nvSpPr>
            <p:spPr>
              <a:xfrm>
                <a:off x="-111" y="2149"/>
                <a:ext cx="2443" cy="94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箭头连接符 7"/>
              <p:cNvCxnSpPr>
                <a:stCxn id="7" idx="0"/>
              </p:cNvCxnSpPr>
              <p:nvPr/>
            </p:nvCxnSpPr>
            <p:spPr>
              <a:xfrm flipV="1">
                <a:off x="1111" y="1464"/>
                <a:ext cx="4499" cy="68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pic>
        <p:nvPicPr>
          <p:cNvPr id="3" name="图片 2" descr="E]59(_PF[S@KA2X8H0R83}O"/>
          <p:cNvPicPr>
            <a:picLocks noChangeAspect="1"/>
          </p:cNvPicPr>
          <p:nvPr/>
        </p:nvPicPr>
        <p:blipFill>
          <a:blip r:embed="rId3"/>
          <a:stretch>
            <a:fillRect/>
          </a:stretch>
        </p:blipFill>
        <p:spPr>
          <a:xfrm>
            <a:off x="4695825" y="0"/>
            <a:ext cx="4326255" cy="3256280"/>
          </a:xfrm>
          <a:prstGeom prst="rect">
            <a:avLst/>
          </a:prstGeom>
        </p:spPr>
      </p:pic>
      <p:sp>
        <p:nvSpPr>
          <p:cNvPr id="2" name="文本框 1"/>
          <p:cNvSpPr txBox="1"/>
          <p:nvPr/>
        </p:nvSpPr>
        <p:spPr>
          <a:xfrm>
            <a:off x="522605" y="202565"/>
            <a:ext cx="1876425" cy="410845"/>
          </a:xfrm>
          <a:prstGeom prst="rect">
            <a:avLst/>
          </a:prstGeom>
          <a:noFill/>
        </p:spPr>
        <p:txBody>
          <a:bodyPr wrap="none" rtlCol="0">
            <a:spAutoFit/>
          </a:bodyPr>
          <a:p>
            <a:pPr algn="l">
              <a:lnSpc>
                <a:spcPct val="130000"/>
              </a:lnSpc>
            </a:pPr>
            <a:r>
              <a:rPr lang="zh-CN" altLang="en-US" sz="1600" b="1" dirty="0" smtClean="0">
                <a:latin typeface="Arial" panose="020B0604020202020204" pitchFamily="34" charset="0"/>
                <a:ea typeface="微软雅黑" panose="020B0503020204020204" pitchFamily="34" charset="-122"/>
              </a:rPr>
              <a:t>Deep layer fusion</a:t>
            </a:r>
            <a:endParaRPr lang="zh-CN" altLang="en-US" sz="1600" b="1" dirty="0" smtClean="0">
              <a:latin typeface="Arial" panose="020B0604020202020204" pitchFamily="34" charset="0"/>
              <a:ea typeface="微软雅黑" panose="020B0503020204020204" pitchFamily="34" charset="-122"/>
            </a:endParaRPr>
          </a:p>
        </p:txBody>
      </p:sp>
      <p:pic>
        <p:nvPicPr>
          <p:cNvPr id="5" name="图片 4" descr="D]VQE`OR97[5X0Y%]XHE_A3"/>
          <p:cNvPicPr>
            <a:picLocks noChangeAspect="1"/>
          </p:cNvPicPr>
          <p:nvPr/>
        </p:nvPicPr>
        <p:blipFill>
          <a:blip r:embed="rId4"/>
          <a:srcRect t="15434"/>
          <a:stretch>
            <a:fillRect/>
          </a:stretch>
        </p:blipFill>
        <p:spPr>
          <a:xfrm>
            <a:off x="4817745" y="3966210"/>
            <a:ext cx="4204335" cy="5880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4" name="图片 3" descr="3%Z{DK9LBQAQ3%`V~{3@NOP"/>
          <p:cNvPicPr>
            <a:picLocks noChangeAspect="1"/>
          </p:cNvPicPr>
          <p:nvPr>
            <p:custDataLst>
              <p:tags r:id="rId1"/>
            </p:custDataLst>
          </p:nvPr>
        </p:nvPicPr>
        <p:blipFill>
          <a:blip r:embed="rId2"/>
          <a:stretch>
            <a:fillRect/>
          </a:stretch>
        </p:blipFill>
        <p:spPr>
          <a:xfrm>
            <a:off x="501650" y="0"/>
            <a:ext cx="3875405" cy="5150485"/>
          </a:xfrm>
          <a:prstGeom prst="rect">
            <a:avLst/>
          </a:prstGeom>
        </p:spPr>
      </p:pic>
      <p:grpSp>
        <p:nvGrpSpPr>
          <p:cNvPr id="10" name="组合 9"/>
          <p:cNvGrpSpPr/>
          <p:nvPr/>
        </p:nvGrpSpPr>
        <p:grpSpPr>
          <a:xfrm>
            <a:off x="2327910" y="942975"/>
            <a:ext cx="2378075" cy="2498090"/>
            <a:chOff x="3452" y="4247"/>
            <a:chExt cx="3745" cy="3934"/>
          </a:xfrm>
        </p:grpSpPr>
        <p:sp>
          <p:nvSpPr>
            <p:cNvPr id="7" name="椭圆 6"/>
            <p:cNvSpPr/>
            <p:nvPr/>
          </p:nvSpPr>
          <p:spPr>
            <a:xfrm>
              <a:off x="3452" y="4521"/>
              <a:ext cx="2656" cy="366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箭头连接符 7"/>
            <p:cNvCxnSpPr>
              <a:stCxn id="7" idx="0"/>
            </p:cNvCxnSpPr>
            <p:nvPr/>
          </p:nvCxnSpPr>
          <p:spPr>
            <a:xfrm flipV="1">
              <a:off x="4780" y="4247"/>
              <a:ext cx="2417" cy="274"/>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pic>
        <p:nvPicPr>
          <p:cNvPr id="2" name="图片 1" descr="KJMA{Q]9IT@GUS75%H~[44I"/>
          <p:cNvPicPr>
            <a:picLocks noChangeAspect="1"/>
          </p:cNvPicPr>
          <p:nvPr/>
        </p:nvPicPr>
        <p:blipFill>
          <a:blip r:embed="rId3"/>
          <a:stretch>
            <a:fillRect/>
          </a:stretch>
        </p:blipFill>
        <p:spPr>
          <a:xfrm>
            <a:off x="4705985" y="0"/>
            <a:ext cx="4438015" cy="3258185"/>
          </a:xfrm>
          <a:prstGeom prst="rect">
            <a:avLst/>
          </a:prstGeom>
        </p:spPr>
      </p:pic>
      <p:sp>
        <p:nvSpPr>
          <p:cNvPr id="5" name="文本框 4"/>
          <p:cNvSpPr txBox="1"/>
          <p:nvPr/>
        </p:nvSpPr>
        <p:spPr>
          <a:xfrm>
            <a:off x="501650" y="222250"/>
            <a:ext cx="2000885" cy="410845"/>
          </a:xfrm>
          <a:prstGeom prst="rect">
            <a:avLst/>
          </a:prstGeom>
          <a:noFill/>
        </p:spPr>
        <p:txBody>
          <a:bodyPr wrap="none" rtlCol="0">
            <a:spAutoFit/>
          </a:bodyPr>
          <a:p>
            <a:pPr algn="l">
              <a:lnSpc>
                <a:spcPct val="130000"/>
              </a:lnSpc>
            </a:pPr>
            <a:r>
              <a:rPr lang="zh-CN" altLang="en-US" sz="1600" b="1" dirty="0" smtClean="0">
                <a:latin typeface="Arial" panose="020B0604020202020204" pitchFamily="34" charset="0"/>
                <a:ea typeface="微软雅黑" panose="020B0503020204020204" pitchFamily="34" charset="-122"/>
              </a:rPr>
              <a:t>Gating mechanism</a:t>
            </a:r>
            <a:endParaRPr lang="zh-CN" altLang="en-US" sz="1600" b="1" dirty="0" smtClean="0">
              <a:latin typeface="Arial" panose="020B0604020202020204" pitchFamily="34" charset="0"/>
              <a:ea typeface="微软雅黑" panose="020B0503020204020204" pitchFamily="34" charset="-122"/>
            </a:endParaRPr>
          </a:p>
        </p:txBody>
      </p:sp>
      <p:sp>
        <p:nvSpPr>
          <p:cNvPr id="14" name="文本框 13"/>
          <p:cNvSpPr txBox="1"/>
          <p:nvPr/>
        </p:nvSpPr>
        <p:spPr>
          <a:xfrm>
            <a:off x="4695825" y="3339465"/>
            <a:ext cx="4326890" cy="1370965"/>
          </a:xfrm>
          <a:prstGeom prst="rect">
            <a:avLst/>
          </a:prstGeom>
          <a:noFill/>
        </p:spPr>
        <p:txBody>
          <a:bodyPr wrap="square" rtlCol="0">
            <a:spAutoFit/>
          </a:bodyPr>
          <a:p>
            <a:pPr algn="l">
              <a:lnSpc>
                <a:spcPct val="130000"/>
              </a:lnSpc>
            </a:pPr>
            <a:r>
              <a:rPr lang="en-US" altLang="zh-CN" sz="1600" dirty="0" smtClean="0">
                <a:latin typeface="Times New Roman" panose="02020603050405020304" charset="0"/>
                <a:ea typeface="微软雅黑" panose="020B0503020204020204" pitchFamily="34" charset="-122"/>
                <a:cs typeface="Times New Roman" panose="02020603050405020304" charset="0"/>
              </a:rPr>
              <a:t> 	propose a gating mechanism that is capable of retaining and reusing representations from previous layers, allowing for the construction of</a:t>
            </a:r>
            <a:endParaRPr lang="en-US" altLang="zh-CN" sz="1600" dirty="0" smtClean="0">
              <a:latin typeface="Times New Roman" panose="02020603050405020304" charset="0"/>
              <a:ea typeface="微软雅黑" panose="020B0503020204020204" pitchFamily="34" charset="-122"/>
              <a:cs typeface="Times New Roman" panose="02020603050405020304" charset="0"/>
            </a:endParaRPr>
          </a:p>
          <a:p>
            <a:pPr algn="l">
              <a:lnSpc>
                <a:spcPct val="130000"/>
              </a:lnSpc>
            </a:pPr>
            <a:r>
              <a:rPr lang="en-US" altLang="zh-CN" sz="1600" dirty="0" smtClean="0">
                <a:latin typeface="Times New Roman" panose="02020603050405020304" charset="0"/>
                <a:ea typeface="微软雅黑" panose="020B0503020204020204" pitchFamily="34" charset="-122"/>
                <a:cs typeface="Times New Roman" panose="02020603050405020304" charset="0"/>
              </a:rPr>
              <a:t>rich intermediate layer representations.</a:t>
            </a:r>
            <a:endParaRPr lang="en-US" altLang="zh-CN" sz="1600" dirty="0" smtClean="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4" name="图片 3" descr="3%Z{DK9LBQAQ3%`V~{3@NOP"/>
          <p:cNvPicPr>
            <a:picLocks noChangeAspect="1"/>
          </p:cNvPicPr>
          <p:nvPr>
            <p:custDataLst>
              <p:tags r:id="rId1"/>
            </p:custDataLst>
          </p:nvPr>
        </p:nvPicPr>
        <p:blipFill>
          <a:blip r:embed="rId2"/>
          <a:stretch>
            <a:fillRect/>
          </a:stretch>
        </p:blipFill>
        <p:spPr>
          <a:xfrm>
            <a:off x="501650" y="0"/>
            <a:ext cx="3875405" cy="5150485"/>
          </a:xfrm>
          <a:prstGeom prst="rect">
            <a:avLst/>
          </a:prstGeom>
        </p:spPr>
      </p:pic>
      <p:grpSp>
        <p:nvGrpSpPr>
          <p:cNvPr id="10" name="组合 9"/>
          <p:cNvGrpSpPr/>
          <p:nvPr/>
        </p:nvGrpSpPr>
        <p:grpSpPr>
          <a:xfrm>
            <a:off x="2327910" y="942975"/>
            <a:ext cx="2378075" cy="2498090"/>
            <a:chOff x="3452" y="4247"/>
            <a:chExt cx="3745" cy="3934"/>
          </a:xfrm>
        </p:grpSpPr>
        <p:sp>
          <p:nvSpPr>
            <p:cNvPr id="7" name="椭圆 6"/>
            <p:cNvSpPr/>
            <p:nvPr/>
          </p:nvSpPr>
          <p:spPr>
            <a:xfrm>
              <a:off x="3452" y="4521"/>
              <a:ext cx="2656" cy="366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箭头连接符 7"/>
            <p:cNvCxnSpPr>
              <a:stCxn id="7" idx="0"/>
            </p:cNvCxnSpPr>
            <p:nvPr/>
          </p:nvCxnSpPr>
          <p:spPr>
            <a:xfrm flipV="1">
              <a:off x="4780" y="4247"/>
              <a:ext cx="2417" cy="274"/>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pic>
        <p:nvPicPr>
          <p:cNvPr id="2" name="图片 1" descr="KJMA{Q]9IT@GUS75%H~[44I"/>
          <p:cNvPicPr>
            <a:picLocks noChangeAspect="1"/>
          </p:cNvPicPr>
          <p:nvPr/>
        </p:nvPicPr>
        <p:blipFill>
          <a:blip r:embed="rId3"/>
          <a:stretch>
            <a:fillRect/>
          </a:stretch>
        </p:blipFill>
        <p:spPr>
          <a:xfrm>
            <a:off x="4705985" y="0"/>
            <a:ext cx="4438015" cy="3258185"/>
          </a:xfrm>
          <a:prstGeom prst="rect">
            <a:avLst/>
          </a:prstGeom>
        </p:spPr>
      </p:pic>
      <p:sp>
        <p:nvSpPr>
          <p:cNvPr id="5" name="文本框 4"/>
          <p:cNvSpPr txBox="1"/>
          <p:nvPr/>
        </p:nvSpPr>
        <p:spPr>
          <a:xfrm>
            <a:off x="501650" y="222250"/>
            <a:ext cx="2000885" cy="410845"/>
          </a:xfrm>
          <a:prstGeom prst="rect">
            <a:avLst/>
          </a:prstGeom>
          <a:noFill/>
        </p:spPr>
        <p:txBody>
          <a:bodyPr wrap="none" rtlCol="0">
            <a:spAutoFit/>
          </a:bodyPr>
          <a:p>
            <a:pPr algn="l">
              <a:lnSpc>
                <a:spcPct val="130000"/>
              </a:lnSpc>
            </a:pPr>
            <a:r>
              <a:rPr lang="zh-CN" altLang="en-US" sz="1600" b="1" dirty="0" smtClean="0">
                <a:latin typeface="Arial" panose="020B0604020202020204" pitchFamily="34" charset="0"/>
                <a:ea typeface="微软雅黑" panose="020B0503020204020204" pitchFamily="34" charset="-122"/>
              </a:rPr>
              <a:t>Gating mechanism</a:t>
            </a:r>
            <a:endParaRPr lang="zh-CN" altLang="en-US" sz="1600" b="1" dirty="0" smtClean="0">
              <a:latin typeface="Arial" panose="020B0604020202020204" pitchFamily="34" charset="0"/>
              <a:ea typeface="微软雅黑" panose="020B0503020204020204" pitchFamily="34" charset="-122"/>
            </a:endParaRPr>
          </a:p>
        </p:txBody>
      </p:sp>
      <p:pic>
        <p:nvPicPr>
          <p:cNvPr id="6" name="图片 5" descr="J}J9ONFDSE]A5P(Z4}H3P_U"/>
          <p:cNvPicPr>
            <a:picLocks noChangeAspect="1"/>
          </p:cNvPicPr>
          <p:nvPr/>
        </p:nvPicPr>
        <p:blipFill>
          <a:blip r:embed="rId4"/>
          <a:stretch>
            <a:fillRect/>
          </a:stretch>
        </p:blipFill>
        <p:spPr>
          <a:xfrm>
            <a:off x="4705985" y="3343910"/>
            <a:ext cx="4438015" cy="1701800"/>
          </a:xfrm>
          <a:prstGeom prst="rect">
            <a:avLst/>
          </a:prstGeom>
        </p:spPr>
      </p:pic>
      <p:pic>
        <p:nvPicPr>
          <p:cNvPr id="9" name="图片 8" descr="@FE~J{}8%}OAMYAYUWLMTSV"/>
          <p:cNvPicPr>
            <a:picLocks noChangeAspect="1"/>
          </p:cNvPicPr>
          <p:nvPr/>
        </p:nvPicPr>
        <p:blipFill>
          <a:blip r:embed="rId5"/>
          <a:stretch>
            <a:fillRect/>
          </a:stretch>
        </p:blipFill>
        <p:spPr>
          <a:xfrm>
            <a:off x="4705985" y="3343910"/>
            <a:ext cx="4438015" cy="167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pic>
        <p:nvPicPr>
          <p:cNvPr id="4" name="图片 3" descr="3%Z{DK9LBQAQ3%`V~{3@NOP"/>
          <p:cNvPicPr>
            <a:picLocks noChangeAspect="1"/>
          </p:cNvPicPr>
          <p:nvPr>
            <p:custDataLst>
              <p:tags r:id="rId1"/>
            </p:custDataLst>
          </p:nvPr>
        </p:nvPicPr>
        <p:blipFill>
          <a:blip r:embed="rId2"/>
          <a:stretch>
            <a:fillRect/>
          </a:stretch>
        </p:blipFill>
        <p:spPr>
          <a:xfrm>
            <a:off x="501650" y="0"/>
            <a:ext cx="3875405" cy="5150485"/>
          </a:xfrm>
          <a:prstGeom prst="rect">
            <a:avLst/>
          </a:prstGeom>
        </p:spPr>
      </p:pic>
      <p:grpSp>
        <p:nvGrpSpPr>
          <p:cNvPr id="10" name="组合 9"/>
          <p:cNvGrpSpPr/>
          <p:nvPr/>
        </p:nvGrpSpPr>
        <p:grpSpPr>
          <a:xfrm>
            <a:off x="2327910" y="942975"/>
            <a:ext cx="2378075" cy="2498090"/>
            <a:chOff x="3452" y="4247"/>
            <a:chExt cx="3745" cy="3934"/>
          </a:xfrm>
        </p:grpSpPr>
        <p:sp>
          <p:nvSpPr>
            <p:cNvPr id="7" name="椭圆 6"/>
            <p:cNvSpPr/>
            <p:nvPr/>
          </p:nvSpPr>
          <p:spPr>
            <a:xfrm>
              <a:off x="3452" y="4521"/>
              <a:ext cx="2656" cy="366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箭头连接符 7"/>
            <p:cNvCxnSpPr>
              <a:stCxn id="7" idx="0"/>
            </p:cNvCxnSpPr>
            <p:nvPr/>
          </p:nvCxnSpPr>
          <p:spPr>
            <a:xfrm flipV="1">
              <a:off x="4780" y="4247"/>
              <a:ext cx="2417" cy="274"/>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pic>
        <p:nvPicPr>
          <p:cNvPr id="2" name="图片 1" descr="KJMA{Q]9IT@GUS75%H~[44I"/>
          <p:cNvPicPr>
            <a:picLocks noChangeAspect="1"/>
          </p:cNvPicPr>
          <p:nvPr/>
        </p:nvPicPr>
        <p:blipFill>
          <a:blip r:embed="rId3"/>
          <a:stretch>
            <a:fillRect/>
          </a:stretch>
        </p:blipFill>
        <p:spPr>
          <a:xfrm>
            <a:off x="4705985" y="0"/>
            <a:ext cx="4438015" cy="3258185"/>
          </a:xfrm>
          <a:prstGeom prst="rect">
            <a:avLst/>
          </a:prstGeom>
        </p:spPr>
      </p:pic>
      <p:sp>
        <p:nvSpPr>
          <p:cNvPr id="5" name="文本框 4"/>
          <p:cNvSpPr txBox="1"/>
          <p:nvPr/>
        </p:nvSpPr>
        <p:spPr>
          <a:xfrm>
            <a:off x="501650" y="222250"/>
            <a:ext cx="2000885" cy="410845"/>
          </a:xfrm>
          <a:prstGeom prst="rect">
            <a:avLst/>
          </a:prstGeom>
          <a:noFill/>
        </p:spPr>
        <p:txBody>
          <a:bodyPr wrap="none" rtlCol="0">
            <a:spAutoFit/>
          </a:bodyPr>
          <a:p>
            <a:pPr algn="l">
              <a:lnSpc>
                <a:spcPct val="130000"/>
              </a:lnSpc>
            </a:pPr>
            <a:r>
              <a:rPr lang="zh-CN" altLang="en-US" sz="1600" b="1" dirty="0" smtClean="0">
                <a:latin typeface="Arial" panose="020B0604020202020204" pitchFamily="34" charset="0"/>
                <a:ea typeface="微软雅黑" panose="020B0503020204020204" pitchFamily="34" charset="-122"/>
              </a:rPr>
              <a:t>Gating mechanism</a:t>
            </a:r>
            <a:endParaRPr lang="zh-CN" altLang="en-US" sz="1600" b="1" dirty="0" smtClean="0">
              <a:latin typeface="Arial" panose="020B0604020202020204" pitchFamily="34" charset="0"/>
              <a:ea typeface="微软雅黑" panose="020B0503020204020204" pitchFamily="34" charset="-122"/>
            </a:endParaRPr>
          </a:p>
        </p:txBody>
      </p:sp>
      <p:pic>
        <p:nvPicPr>
          <p:cNvPr id="6" name="图片 5" descr="J}J9ONFDSE]A5P(Z4}H3P_U"/>
          <p:cNvPicPr>
            <a:picLocks noChangeAspect="1"/>
          </p:cNvPicPr>
          <p:nvPr/>
        </p:nvPicPr>
        <p:blipFill>
          <a:blip r:embed="rId4"/>
          <a:stretch>
            <a:fillRect/>
          </a:stretch>
        </p:blipFill>
        <p:spPr>
          <a:xfrm>
            <a:off x="4705985" y="3343910"/>
            <a:ext cx="4438015" cy="1701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7383,&quot;width&quot;:6459}"/>
</p:tagLst>
</file>

<file path=ppt/tags/tag10.xml><?xml version="1.0" encoding="utf-8"?>
<p:tagLst xmlns:p="http://schemas.openxmlformats.org/presentationml/2006/main">
  <p:tag name="ISPRING_PRESENTATION_TITLE" val="PowerPoint 演示文稿"/>
</p:tagLst>
</file>

<file path=ppt/tags/tag2.xml><?xml version="1.0" encoding="utf-8"?>
<p:tagLst xmlns:p="http://schemas.openxmlformats.org/presentationml/2006/main">
  <p:tag name="KSO_WM_UNIT_PLACING_PICTURE_USER_VIEWPORT" val="{&quot;height&quot;:8310,&quot;width&quot;:6945}"/>
</p:tagLst>
</file>

<file path=ppt/tags/tag3.xml><?xml version="1.0" encoding="utf-8"?>
<p:tagLst xmlns:p="http://schemas.openxmlformats.org/presentationml/2006/main">
  <p:tag name="KSO_WM_UNIT_PLACING_PICTURE_USER_VIEWPORT" val="{&quot;height&quot;:8310,&quot;width&quot;:6945}"/>
</p:tagLst>
</file>

<file path=ppt/tags/tag4.xml><?xml version="1.0" encoding="utf-8"?>
<p:tagLst xmlns:p="http://schemas.openxmlformats.org/presentationml/2006/main">
  <p:tag name="KSO_WM_UNIT_PLACING_PICTURE_USER_VIEWPORT" val="{&quot;height&quot;:8310,&quot;width&quot;:6945}"/>
</p:tagLst>
</file>

<file path=ppt/tags/tag5.xml><?xml version="1.0" encoding="utf-8"?>
<p:tagLst xmlns:p="http://schemas.openxmlformats.org/presentationml/2006/main">
  <p:tag name="KSO_WM_UNIT_PLACING_PICTURE_USER_VIEWPORT" val="{&quot;height&quot;:8310,&quot;width&quot;:6945}"/>
</p:tagLst>
</file>

<file path=ppt/tags/tag6.xml><?xml version="1.0" encoding="utf-8"?>
<p:tagLst xmlns:p="http://schemas.openxmlformats.org/presentationml/2006/main">
  <p:tag name="KSO_WM_UNIT_PLACING_PICTURE_USER_VIEWPORT" val="{&quot;height&quot;:8310,&quot;width&quot;:6945}"/>
</p:tagLst>
</file>

<file path=ppt/tags/tag7.xml><?xml version="1.0" encoding="utf-8"?>
<p:tagLst xmlns:p="http://schemas.openxmlformats.org/presentationml/2006/main">
  <p:tag name="KSO_WM_UNIT_PLACING_PICTURE_USER_VIEWPORT" val="{&quot;height&quot;:8310,&quot;width&quot;:6945}"/>
</p:tagLst>
</file>

<file path=ppt/tags/tag8.xml><?xml version="1.0" encoding="utf-8"?>
<p:tagLst xmlns:p="http://schemas.openxmlformats.org/presentationml/2006/main">
  <p:tag name="KSO_WM_UNIT_PLACING_PICTURE_USER_VIEWPORT" val="{&quot;height&quot;:8310,&quot;width&quot;:6945}"/>
</p:tagLst>
</file>

<file path=ppt/tags/tag9.xml><?xml version="1.0" encoding="utf-8"?>
<p:tagLst xmlns:p="http://schemas.openxmlformats.org/presentationml/2006/main">
  <p:tag name="KSO_WM_UNIT_PLACING_PICTURE_USER_VIEWPORT" val="{&quot;height&quot;:8310,&quot;width&quot;:6945}"/>
</p:tagLst>
</file>

<file path=ppt/theme/theme1.xml><?xml version="1.0" encoding="utf-8"?>
<a:theme xmlns:a="http://schemas.openxmlformats.org/drawingml/2006/main" name="A000120140530A99PPBG">
  <a:themeElements>
    <a:clrScheme name="自定义 95">
      <a:dk1>
        <a:sysClr val="windowText" lastClr="000000"/>
      </a:dk1>
      <a:lt1>
        <a:sysClr val="window" lastClr="FFFFFF"/>
      </a:lt1>
      <a:dk2>
        <a:srgbClr val="3F3F3F"/>
      </a:dk2>
      <a:lt2>
        <a:srgbClr val="E3DED1"/>
      </a:lt2>
      <a:accent1>
        <a:srgbClr val="071F6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A000120140627A33KPBG</Template>
  <TotalTime>0</TotalTime>
  <Words>2452</Words>
  <Application>WPS 演示</Application>
  <PresentationFormat>全屏显示(16:9)</PresentationFormat>
  <Paragraphs>55</Paragraphs>
  <Slides>16</Slides>
  <Notes>39</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宋体</vt:lpstr>
      <vt:lpstr>Wingdings</vt:lpstr>
      <vt:lpstr>微软雅黑</vt:lpstr>
      <vt:lpstr>Arial Black</vt:lpstr>
      <vt:lpstr>Wingdings 2</vt:lpstr>
      <vt:lpstr>幼圆</vt:lpstr>
      <vt:lpstr>Calibri</vt:lpstr>
      <vt:lpstr>Times New Roman</vt:lpstr>
      <vt:lpstr>Arial Unicode MS</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号百公司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Titan</dc:creator>
  <cp:lastModifiedBy>P   、 rehistorical  powers</cp:lastModifiedBy>
  <cp:revision>484</cp:revision>
  <dcterms:created xsi:type="dcterms:W3CDTF">2014-06-03T07:56:00Z</dcterms:created>
  <dcterms:modified xsi:type="dcterms:W3CDTF">2021-02-28T06:58:45Z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